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30"/>
  </p:notesMasterIdLst>
  <p:sldIdLst>
    <p:sldId id="1069" r:id="rId3"/>
    <p:sldId id="995" r:id="rId4"/>
    <p:sldId id="2769" r:id="rId5"/>
    <p:sldId id="1059" r:id="rId6"/>
    <p:sldId id="482" r:id="rId7"/>
    <p:sldId id="2940" r:id="rId8"/>
    <p:sldId id="939" r:id="rId9"/>
    <p:sldId id="2932" r:id="rId10"/>
    <p:sldId id="977" r:id="rId11"/>
    <p:sldId id="2905" r:id="rId12"/>
    <p:sldId id="2921" r:id="rId13"/>
    <p:sldId id="2922" r:id="rId14"/>
    <p:sldId id="2919" r:id="rId15"/>
    <p:sldId id="2884" r:id="rId16"/>
    <p:sldId id="2882" r:id="rId17"/>
    <p:sldId id="2941" r:id="rId18"/>
    <p:sldId id="2942" r:id="rId19"/>
    <p:sldId id="2943" r:id="rId20"/>
    <p:sldId id="2920" r:id="rId21"/>
    <p:sldId id="968" r:id="rId22"/>
    <p:sldId id="2944" r:id="rId23"/>
    <p:sldId id="467" r:id="rId24"/>
    <p:sldId id="2754" r:id="rId25"/>
    <p:sldId id="2755" r:id="rId26"/>
    <p:sldId id="2885" r:id="rId27"/>
    <p:sldId id="2886" r:id="rId28"/>
    <p:sldId id="2887" r:id="rId29"/>
    <p:sldId id="2889" r:id="rId30"/>
    <p:sldId id="2739" r:id="rId31"/>
    <p:sldId id="2890" r:id="rId32"/>
    <p:sldId id="2727" r:id="rId33"/>
    <p:sldId id="2908" r:id="rId34"/>
    <p:sldId id="2909" r:id="rId35"/>
    <p:sldId id="895" r:id="rId36"/>
    <p:sldId id="263" r:id="rId37"/>
    <p:sldId id="456" r:id="rId38"/>
    <p:sldId id="291" r:id="rId39"/>
    <p:sldId id="483" r:id="rId40"/>
    <p:sldId id="457" r:id="rId41"/>
    <p:sldId id="2911" r:id="rId42"/>
    <p:sldId id="2913" r:id="rId43"/>
    <p:sldId id="321" r:id="rId44"/>
    <p:sldId id="2912" r:id="rId45"/>
    <p:sldId id="2937" r:id="rId46"/>
    <p:sldId id="2938" r:id="rId47"/>
    <p:sldId id="2936" r:id="rId48"/>
    <p:sldId id="2939" r:id="rId49"/>
    <p:sldId id="2927" r:id="rId50"/>
    <p:sldId id="927" r:id="rId51"/>
    <p:sldId id="2910" r:id="rId52"/>
    <p:sldId id="2907" r:id="rId53"/>
    <p:sldId id="484" r:id="rId54"/>
    <p:sldId id="931" r:id="rId55"/>
    <p:sldId id="347" r:id="rId56"/>
    <p:sldId id="2915" r:id="rId57"/>
    <p:sldId id="2914" r:id="rId58"/>
    <p:sldId id="2923" r:id="rId59"/>
    <p:sldId id="2924" r:id="rId60"/>
    <p:sldId id="472" r:id="rId61"/>
    <p:sldId id="2906" r:id="rId62"/>
    <p:sldId id="1053" r:id="rId63"/>
    <p:sldId id="2897" r:id="rId64"/>
    <p:sldId id="1070" r:id="rId65"/>
    <p:sldId id="1071" r:id="rId66"/>
    <p:sldId id="1072" r:id="rId67"/>
    <p:sldId id="915" r:id="rId68"/>
    <p:sldId id="1050" r:id="rId69"/>
    <p:sldId id="1060" r:id="rId70"/>
    <p:sldId id="2904" r:id="rId71"/>
    <p:sldId id="2896" r:id="rId72"/>
    <p:sldId id="2916" r:id="rId73"/>
    <p:sldId id="2917" r:id="rId74"/>
    <p:sldId id="2918" r:id="rId75"/>
    <p:sldId id="991" r:id="rId76"/>
    <p:sldId id="438" r:id="rId77"/>
    <p:sldId id="890" r:id="rId78"/>
    <p:sldId id="2740" r:id="rId79"/>
    <p:sldId id="889" r:id="rId80"/>
    <p:sldId id="2813" r:id="rId81"/>
    <p:sldId id="2738" r:id="rId82"/>
    <p:sldId id="2891" r:id="rId83"/>
    <p:sldId id="2892" r:id="rId84"/>
    <p:sldId id="2881" r:id="rId85"/>
    <p:sldId id="2877" r:id="rId86"/>
    <p:sldId id="2878" r:id="rId87"/>
    <p:sldId id="897" r:id="rId88"/>
    <p:sldId id="293" r:id="rId89"/>
    <p:sldId id="2817" r:id="rId90"/>
    <p:sldId id="959" r:id="rId91"/>
    <p:sldId id="980" r:id="rId92"/>
    <p:sldId id="1066" r:id="rId93"/>
    <p:sldId id="1067" r:id="rId94"/>
    <p:sldId id="1068" r:id="rId95"/>
    <p:sldId id="979" r:id="rId96"/>
    <p:sldId id="2926" r:id="rId97"/>
    <p:sldId id="1074" r:id="rId98"/>
    <p:sldId id="981" r:id="rId99"/>
    <p:sldId id="997" r:id="rId100"/>
    <p:sldId id="2893" r:id="rId101"/>
    <p:sldId id="2894" r:id="rId102"/>
    <p:sldId id="2901" r:id="rId103"/>
    <p:sldId id="2902" r:id="rId104"/>
    <p:sldId id="2895" r:id="rId105"/>
    <p:sldId id="937" r:id="rId106"/>
    <p:sldId id="935" r:id="rId107"/>
    <p:sldId id="933" r:id="rId108"/>
    <p:sldId id="934" r:id="rId109"/>
    <p:sldId id="260" r:id="rId110"/>
    <p:sldId id="2928" r:id="rId111"/>
    <p:sldId id="282" r:id="rId112"/>
    <p:sldId id="1051" r:id="rId113"/>
    <p:sldId id="2929" r:id="rId114"/>
    <p:sldId id="2900" r:id="rId115"/>
    <p:sldId id="2898" r:id="rId116"/>
    <p:sldId id="2899" r:id="rId117"/>
    <p:sldId id="525" r:id="rId118"/>
    <p:sldId id="863" r:id="rId119"/>
    <p:sldId id="2903" r:id="rId120"/>
    <p:sldId id="924" r:id="rId121"/>
    <p:sldId id="1005" r:id="rId122"/>
    <p:sldId id="985" r:id="rId123"/>
    <p:sldId id="2930" r:id="rId124"/>
    <p:sldId id="2934" r:id="rId125"/>
    <p:sldId id="2925" r:id="rId126"/>
    <p:sldId id="2933" r:id="rId127"/>
    <p:sldId id="974" r:id="rId128"/>
    <p:sldId id="2931" r:id="rId1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0"/>
    <p:restoredTop sz="89265"/>
  </p:normalViewPr>
  <p:slideViewPr>
    <p:cSldViewPr snapToGrid="0">
      <p:cViewPr varScale="1">
        <p:scale>
          <a:sx n="128" d="100"/>
          <a:sy n="128" d="100"/>
        </p:scale>
        <p:origin x="176" y="98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14</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16</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18</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27</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367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hyperlink" Target="https://youtu.be/RHDP_KCrjUc?t=498" TargetMode="External"/><Relationship Id="rId4" Type="http://schemas.openxmlformats.org/officeDocument/2006/relationships/image" Target="../media/image187.png"/></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14.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1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tiff"/><Relationship Id="rId1" Type="http://schemas.openxmlformats.org/officeDocument/2006/relationships/slideLayout" Target="../slideLayouts/slideLayout9.xml"/><Relationship Id="rId6" Type="http://schemas.openxmlformats.org/officeDocument/2006/relationships/image" Target="../media/image210.tiff"/><Relationship Id="rId5" Type="http://schemas.openxmlformats.org/officeDocument/2006/relationships/image" Target="../media/image209.tiff"/><Relationship Id="rId4" Type="http://schemas.openxmlformats.org/officeDocument/2006/relationships/image" Target="../media/image208.tiff"/></Relationships>
</file>

<file path=ppt/slides/_rels/slide118.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1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8" Type="http://schemas.openxmlformats.org/officeDocument/2006/relationships/image" Target="../media/image214.png"/><Relationship Id="rId13" Type="http://schemas.microsoft.com/office/2007/relationships/hdphoto" Target="../media/hdphoto3.wdp"/><Relationship Id="rId3" Type="http://schemas.openxmlformats.org/officeDocument/2006/relationships/image" Target="../media/image217.jpeg"/><Relationship Id="rId7" Type="http://schemas.openxmlformats.org/officeDocument/2006/relationships/image" Target="../media/image221.png"/><Relationship Id="rId12" Type="http://schemas.openxmlformats.org/officeDocument/2006/relationships/image" Target="../media/image224.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20.png"/><Relationship Id="rId11" Type="http://schemas.microsoft.com/office/2007/relationships/hdphoto" Target="../media/hdphoto2.wdp"/><Relationship Id="rId5" Type="http://schemas.openxmlformats.org/officeDocument/2006/relationships/image" Target="../media/image219.png"/><Relationship Id="rId10" Type="http://schemas.openxmlformats.org/officeDocument/2006/relationships/image" Target="../media/image223.png"/><Relationship Id="rId4" Type="http://schemas.openxmlformats.org/officeDocument/2006/relationships/image" Target="../media/image218.png"/><Relationship Id="rId9" Type="http://schemas.openxmlformats.org/officeDocument/2006/relationships/image" Target="../media/image222.png"/></Relationships>
</file>

<file path=ppt/slides/_rels/slide1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25.png"/><Relationship Id="rId4" Type="http://schemas.openxmlformats.org/officeDocument/2006/relationships/hyperlink" Target="https://aseelghazal.weebly.com/ch-15-jumping-out-of-the-system/alonzo-church-stephen-c-kleene"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12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en.wikipedia.org/wiki/File:Pacioli_summa_stamp.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32.png"/><Relationship Id="rId4" Type="http://schemas.openxmlformats.org/officeDocument/2006/relationships/image" Target="../media/image28.jpe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hyperlink" Target="https://en.wikipedia.org/wiki/File:WilliamRowanHamilton.jpe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file:///Users/bkoo/Downloads/mathematics-06-00152-1.pdf" TargetMode="Externa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9.xml"/><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8.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47.png"/><Relationship Id="rId4" Type="http://schemas.openxmlformats.org/officeDocument/2006/relationships/hyperlink" Target="https://www.kth.se/social/upload/507d1d3af276540519000002/Moore%27s%20%20law.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hyperlink" Target="https://en.wikipedia.org/wiki/File:Raymond_Kurzweil_Fantastic_Voyage.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tif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2.tiff"/><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60.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2.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61.jpeg"/><Relationship Id="rId9" Type="http://schemas.openxmlformats.org/officeDocument/2006/relationships/image" Target="../media/image64.jpeg"/></Relationships>
</file>

<file path=ppt/slides/_rels/slide3.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60.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2.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65.png"/><Relationship Id="rId4" Type="http://schemas.openxmlformats.org/officeDocument/2006/relationships/image" Target="../media/image61.jpeg"/><Relationship Id="rId9" Type="http://schemas.openxmlformats.org/officeDocument/2006/relationships/image" Target="../media/image64.jpeg"/></Relationships>
</file>

<file path=ppt/slides/_rels/slide3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66.GIF"/><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9.tiff"/><Relationship Id="rId4" Type="http://schemas.openxmlformats.org/officeDocument/2006/relationships/hyperlink" Target="http://vectorstock.com/19590847"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71.tiff"/><Relationship Id="rId4" Type="http://schemas.openxmlformats.org/officeDocument/2006/relationships/hyperlink" Target="http://vectorstock.com/1959084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73.tiff"/></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7.xml"/><Relationship Id="rId5" Type="http://schemas.openxmlformats.org/officeDocument/2006/relationships/image" Target="../media/image77.png"/><Relationship Id="rId4" Type="http://schemas.openxmlformats.org/officeDocument/2006/relationships/hyperlink" Target="https://idk.dev/building-a-modern-ci-cd-pipeline-in-the-serverless-era-with-gitop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71.tiff"/><Relationship Id="rId4" Type="http://schemas.openxmlformats.org/officeDocument/2006/relationships/hyperlink" Target="http://vectorstock.com/19590847"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hyperlink" Target="http://flint.cs.yale.edu/cs428/coq/sf/Imp.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hackernoon.com/the-future-of-content-can-ai-replace-humans-9c1ab2d21cb4"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92.png"/><Relationship Id="rId5" Type="http://schemas.openxmlformats.org/officeDocument/2006/relationships/hyperlink" Target="https://bookkeeper.apache.org/docs/latest/api/ledger-api/" TargetMode="Externa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7.xml"/><Relationship Id="rId5" Type="http://schemas.openxmlformats.org/officeDocument/2006/relationships/image" Target="../media/image98.jpe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narberthpa.com/Bale/lsbale_dop/gbcatsbs.pdf" TargetMode="External"/><Relationship Id="rId7"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hyperlink" Target="https://twitter.com/gregorybateson" TargetMode="External"/><Relationship Id="rId4" Type="http://schemas.openxmlformats.org/officeDocument/2006/relationships/image" Target="../media/image99.png"/><Relationship Id="rId9"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106.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7.jpe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20.png"/><Relationship Id="rId4" Type="http://schemas.openxmlformats.org/officeDocument/2006/relationships/hyperlink" Target="https://youtu.be/YDdDuq2AGw4"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2.pn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0.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29.png"/><Relationship Id="rId4" Type="http://schemas.openxmlformats.org/officeDocument/2006/relationships/hyperlink" Target="https://youtu.be/15uy9Ga-14I?t=1725"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1.gif"/></Relationships>
</file>

<file path=ppt/slides/_rels/slide72.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3.jpeg"/><Relationship Id="rId5" Type="http://schemas.openxmlformats.org/officeDocument/2006/relationships/hyperlink" Target="https://youtu.be/j2m5YMnHvQQ" TargetMode="External"/><Relationship Id="rId4" Type="http://schemas.openxmlformats.org/officeDocument/2006/relationships/image" Target="../media/image132.gif"/></Relationships>
</file>

<file path=ppt/slides/_rels/slide73.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34.pn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139.jpeg"/><Relationship Id="rId4" Type="http://schemas.openxmlformats.org/officeDocument/2006/relationships/image" Target="../media/image138.png"/></Relationships>
</file>

<file path=ppt/slides/_rels/slide7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142.png"/><Relationship Id="rId4" Type="http://schemas.openxmlformats.org/officeDocument/2006/relationships/image" Target="../media/image141.png"/></Relationships>
</file>

<file path=ppt/slides/_rels/slide77.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46.tiff"/><Relationship Id="rId5" Type="http://schemas.openxmlformats.org/officeDocument/2006/relationships/image" Target="../media/image145.tiff"/><Relationship Id="rId4" Type="http://schemas.openxmlformats.org/officeDocument/2006/relationships/image" Target="../media/image144.tiff"/></Relationships>
</file>

<file path=ppt/slides/_rels/slide7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png"/><Relationship Id="rId7" Type="http://schemas.openxmlformats.org/officeDocument/2006/relationships/hyperlink" Target="https://www.di.ens.fr/~cousot/AI/" TargetMode="External"/><Relationship Id="rId12" Type="http://schemas.openxmlformats.org/officeDocument/2006/relationships/image" Target="../media/image20.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9.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153.png"/></Relationships>
</file>

<file path=ppt/slides/_rels/slide8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155.png"/><Relationship Id="rId4" Type="http://schemas.openxmlformats.org/officeDocument/2006/relationships/image" Target="../media/image154.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0.jpeg"/><Relationship Id="rId4" Type="http://schemas.openxmlformats.org/officeDocument/2006/relationships/image" Target="../media/image159.png"/></Relationships>
</file>

<file path=ppt/slides/_rels/slide8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64.jpeg"/></Relationships>
</file>

<file path=ppt/slides/_rels/slide91.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hyperlink" Target="https://youtu.be/BdXWlQsd7RI?t=161" TargetMode="External"/><Relationship Id="rId4" Type="http://schemas.openxmlformats.org/officeDocument/2006/relationships/image" Target="../media/image165.png"/></Relationships>
</file>

<file path=ppt/slides/_rels/slide92.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hyperlink" Target="https://youtu.be/H99CMUFPv0U?t=4204" TargetMode="External"/><Relationship Id="rId4" Type="http://schemas.openxmlformats.org/officeDocument/2006/relationships/image" Target="../media/image167.png"/></Relationships>
</file>

<file path=ppt/slides/_rels/slide93.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hyperlink" Target="https://en.wikipedia.org/wiki/Henri_Poincar%C3%A9"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7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71.png"/><Relationship Id="rId4" Type="http://schemas.openxmlformats.org/officeDocument/2006/relationships/image" Target="../media/image170.png"/></Relationships>
</file>

<file path=ppt/slides/_rels/slide95.xml.rels><?xml version="1.0" encoding="UTF-8" standalone="yes"?>
<Relationships xmlns="http://schemas.openxmlformats.org/package/2006/relationships"><Relationship Id="rId8" Type="http://schemas.openxmlformats.org/officeDocument/2006/relationships/image" Target="../media/image175.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3.png"/><Relationship Id="rId9" Type="http://schemas.openxmlformats.org/officeDocument/2006/relationships/hyperlink" Target="https://medium.com/@koholaa?source=post_page-----1651b789e5d4--------------------------------"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hyperlink" Target="https://www.di.ens.fr/~cousot/publications.www/CousotCousot-POPL14-ACM-p2-3-2014.pdf"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2.gif"/><Relationship Id="rId4" Type="http://schemas.openxmlformats.org/officeDocument/2006/relationships/image" Target="../media/image179.gif"/><Relationship Id="rId9" Type="http://schemas.openxmlformats.org/officeDocument/2006/relationships/hyperlink" Target="http://info.cern.ch/hypertext/WWW/TheProject.html"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hyperlink" Target="https://youtu.be/Hm5LAxKxrD8?t=25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104</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105</a:t>
            </a:fld>
            <a:endParaRPr lang="en-TW"/>
          </a:p>
        </p:txBody>
      </p:sp>
    </p:spTree>
    <p:extLst>
      <p:ext uri="{BB962C8B-B14F-4D97-AF65-F5344CB8AC3E}">
        <p14:creationId xmlns:p14="http://schemas.microsoft.com/office/powerpoint/2010/main" val="523055537"/>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106</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107</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108</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110</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116</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117</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
        <p:nvSpPr>
          <p:cNvPr id="2" name="Slide Number Placeholder 1">
            <a:extLst>
              <a:ext uri="{FF2B5EF4-FFF2-40B4-BE49-F238E27FC236}">
                <a16:creationId xmlns:a16="http://schemas.microsoft.com/office/drawing/2014/main" id="{16A313A6-657F-C940-AAE1-26F573468BD2}"/>
              </a:ext>
            </a:extLst>
          </p:cNvPr>
          <p:cNvSpPr>
            <a:spLocks noGrp="1"/>
          </p:cNvSpPr>
          <p:nvPr>
            <p:ph type="sldNum" sz="quarter" idx="2"/>
          </p:nvPr>
        </p:nvSpPr>
        <p:spPr/>
        <p:txBody>
          <a:bodyPr/>
          <a:lstStyle/>
          <a:p>
            <a:fld id="{86CB4B4D-7CA3-9044-876B-883B54F8677D}" type="slidenum">
              <a:rPr lang="en-TW" smtClean="0"/>
              <a:t>120</a:t>
            </a:fld>
            <a:endParaRPr lang="en-TW"/>
          </a:p>
        </p:txBody>
      </p:sp>
    </p:spTree>
    <p:extLst>
      <p:ext uri="{BB962C8B-B14F-4D97-AF65-F5344CB8AC3E}">
        <p14:creationId xmlns:p14="http://schemas.microsoft.com/office/powerpoint/2010/main" val="95162168"/>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899068" y="392158"/>
            <a:ext cx="7345863"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Kleene’s </a:t>
            </a:r>
            <a:r>
              <a:rPr lang="en" sz="3200" dirty="0" err="1"/>
              <a:t>MetaMath</a:t>
            </a:r>
            <a:r>
              <a:rPr lang="en" sz="3200" dirty="0"/>
              <a:t> at work all the time!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pic>
        <p:nvPicPr>
          <p:cNvPr id="13" name="Picture 12">
            <a:extLst>
              <a:ext uri="{FF2B5EF4-FFF2-40B4-BE49-F238E27FC236}">
                <a16:creationId xmlns:a16="http://schemas.microsoft.com/office/drawing/2014/main" id="{43988E44-058D-114C-9AEF-5107A28BB9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70000" y="1528877"/>
            <a:ext cx="2527300" cy="3333422"/>
          </a:xfrm>
          <a:prstGeom prst="rect">
            <a:avLst/>
          </a:prstGeom>
        </p:spPr>
      </p:pic>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sp>
        <p:nvSpPr>
          <p:cNvPr id="11" name="TextBox 10">
            <a:extLst>
              <a:ext uri="{FF2B5EF4-FFF2-40B4-BE49-F238E27FC236}">
                <a16:creationId xmlns:a16="http://schemas.microsoft.com/office/drawing/2014/main" id="{60C53FF8-257A-0C4D-92BC-F21027B8AB06}"/>
              </a:ext>
            </a:extLst>
          </p:cNvPr>
          <p:cNvSpPr txBox="1"/>
          <p:nvPr/>
        </p:nvSpPr>
        <p:spPr>
          <a:xfrm>
            <a:off x="1597469" y="4805772"/>
            <a:ext cx="5949064" cy="230832"/>
          </a:xfrm>
          <a:prstGeom prst="rect">
            <a:avLst/>
          </a:prstGeom>
          <a:noFill/>
        </p:spPr>
        <p:txBody>
          <a:bodyPr wrap="none" rtlCol="0">
            <a:spAutoFit/>
          </a:bodyPr>
          <a:lstStyle/>
          <a:p>
            <a:r>
              <a:rPr lang="en-US" sz="900" dirty="0"/>
              <a:t>Image Source: </a:t>
            </a:r>
            <a:r>
              <a:rPr lang="en-US" sz="900" dirty="0">
                <a:hlinkClick r:id="rId4"/>
              </a:rPr>
              <a:t>https://</a:t>
            </a:r>
            <a:r>
              <a:rPr lang="en-US" sz="900" dirty="0" err="1">
                <a:hlinkClick r:id="rId4"/>
              </a:rPr>
              <a:t>aseelghazal.weebly.com</a:t>
            </a:r>
            <a:r>
              <a:rPr lang="en-US" sz="900" dirty="0">
                <a:hlinkClick r:id="rId4"/>
              </a:rPr>
              <a:t>/ch-15-jumping-out-of-the-system/</a:t>
            </a:r>
            <a:r>
              <a:rPr lang="en-US" sz="900" dirty="0" err="1">
                <a:hlinkClick r:id="rId4"/>
              </a:rPr>
              <a:t>alonzo</a:t>
            </a:r>
            <a:r>
              <a:rPr lang="en-US" sz="900" dirty="0">
                <a:hlinkClick r:id="rId4"/>
              </a:rPr>
              <a:t>-church-</a:t>
            </a:r>
            <a:r>
              <a:rPr lang="en-US" sz="900" dirty="0" err="1">
                <a:hlinkClick r:id="rId4"/>
              </a:rPr>
              <a:t>stephen</a:t>
            </a:r>
            <a:r>
              <a:rPr lang="en-US" sz="900" dirty="0">
                <a:hlinkClick r:id="rId4"/>
              </a:rPr>
              <a:t>-c-</a:t>
            </a:r>
            <a:r>
              <a:rPr lang="en-US" sz="900" dirty="0" err="1">
                <a:hlinkClick r:id="rId4"/>
              </a:rPr>
              <a:t>kleene</a:t>
            </a:r>
            <a:endParaRPr lang="en-TW" sz="900" dirty="0"/>
          </a:p>
        </p:txBody>
      </p:sp>
      <p:pic>
        <p:nvPicPr>
          <p:cNvPr id="1026" name="Picture 2" descr="Picture">
            <a:extLst>
              <a:ext uri="{FF2B5EF4-FFF2-40B4-BE49-F238E27FC236}">
                <a16:creationId xmlns:a16="http://schemas.microsoft.com/office/drawing/2014/main" id="{5CFB339E-04AB-8C47-9D1E-6E2977A85D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5558301" y="1365829"/>
            <a:ext cx="2051174" cy="2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309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96056" y="1275455"/>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63066"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a:srcRect b="6484"/>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a:srcRect r="1445"/>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644217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8" name="Picture 7">
            <a:extLst>
              <a:ext uri="{FF2B5EF4-FFF2-40B4-BE49-F238E27FC236}">
                <a16:creationId xmlns:a16="http://schemas.microsoft.com/office/drawing/2014/main" id="{44BC78E0-C05B-9B46-8C5D-E44B1CA3882B}"/>
              </a:ext>
            </a:extLst>
          </p:cNvPr>
          <p:cNvPicPr>
            <a:picLocks noChangeAspect="1"/>
          </p:cNvPicPr>
          <p:nvPr/>
        </p:nvPicPr>
        <p:blipFill rotWithShape="1">
          <a:blip r:embed="rId3"/>
          <a:srcRect r="1445"/>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22</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23</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24</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
        <p:nvSpPr>
          <p:cNvPr id="10" name="Slide Number Placeholder 9">
            <a:extLst>
              <a:ext uri="{FF2B5EF4-FFF2-40B4-BE49-F238E27FC236}">
                <a16:creationId xmlns:a16="http://schemas.microsoft.com/office/drawing/2014/main" id="{7D1D8DFB-A610-8540-AEDF-3D12890A4CE4}"/>
              </a:ext>
            </a:extLst>
          </p:cNvPr>
          <p:cNvSpPr>
            <a:spLocks noGrp="1"/>
          </p:cNvSpPr>
          <p:nvPr>
            <p:ph type="sldNum" sz="quarter" idx="12"/>
          </p:nvPr>
        </p:nvSpPr>
        <p:spPr/>
        <p:txBody>
          <a:bodyPr/>
          <a:lstStyle/>
          <a:p>
            <a:fld id="{713C7D3C-22D2-7449-8935-5F36E8921380}" type="slidenum">
              <a:rPr lang="en-US" smtClean="0"/>
              <a:pPr/>
              <a:t>25</a:t>
            </a:fld>
            <a:endParaRPr lang="en-US" dirty="0"/>
          </a:p>
        </p:txBody>
      </p:sp>
    </p:spTree>
    <p:extLst>
      <p:ext uri="{BB962C8B-B14F-4D97-AF65-F5344CB8AC3E}">
        <p14:creationId xmlns:p14="http://schemas.microsoft.com/office/powerpoint/2010/main" val="3002785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26</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27</a:t>
            </a:fld>
            <a:endParaRPr lang="en-US" dirty="0"/>
          </a:p>
        </p:txBody>
      </p:sp>
    </p:spTree>
    <p:extLst>
      <p:ext uri="{BB962C8B-B14F-4D97-AF65-F5344CB8AC3E}">
        <p14:creationId xmlns:p14="http://schemas.microsoft.com/office/powerpoint/2010/main" val="90960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28</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29</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30</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31</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34</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35</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36</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37</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38</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39</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40</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
        <p:nvSpPr>
          <p:cNvPr id="2" name="Slide Number Placeholder 1">
            <a:extLst>
              <a:ext uri="{FF2B5EF4-FFF2-40B4-BE49-F238E27FC236}">
                <a16:creationId xmlns:a16="http://schemas.microsoft.com/office/drawing/2014/main" id="{128BBEB6-D4D8-AB49-B6A2-E86972947064}"/>
              </a:ext>
            </a:extLst>
          </p:cNvPr>
          <p:cNvSpPr>
            <a:spLocks noGrp="1"/>
          </p:cNvSpPr>
          <p:nvPr>
            <p:ph type="sldNum" sz="quarter" idx="2"/>
          </p:nvPr>
        </p:nvSpPr>
        <p:spPr/>
        <p:txBody>
          <a:bodyPr/>
          <a:lstStyle/>
          <a:p>
            <a:fld id="{86CB4B4D-7CA3-9044-876B-883B54F8677D}" type="slidenum">
              <a:rPr lang="en-TW" smtClean="0"/>
              <a:t>41</a:t>
            </a:fld>
            <a:endParaRPr lang="en-TW"/>
          </a:p>
        </p:txBody>
      </p:sp>
    </p:spTree>
    <p:extLst>
      <p:ext uri="{BB962C8B-B14F-4D97-AF65-F5344CB8AC3E}">
        <p14:creationId xmlns:p14="http://schemas.microsoft.com/office/powerpoint/2010/main" val="168057069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p:txBody>
          <a:bodyPr/>
          <a:lstStyle/>
          <a:p>
            <a:fld id="{86CB4B4D-7CA3-9044-876B-883B54F8677D}" type="slidenum">
              <a:rPr lang="en-TW" smtClean="0"/>
              <a:t>42</a:t>
            </a:fld>
            <a:endParaRPr lang="en-TW"/>
          </a:p>
        </p:txBody>
      </p:sp>
    </p:spTree>
    <p:extLst>
      <p:ext uri="{BB962C8B-B14F-4D97-AF65-F5344CB8AC3E}">
        <p14:creationId xmlns:p14="http://schemas.microsoft.com/office/powerpoint/2010/main" val="92171448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4156458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2139063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08943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875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056201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p:txBody>
          <a:bodyPr/>
          <a:lstStyle/>
          <a:p>
            <a:fld id="{86CB4B4D-7CA3-9044-876B-883B54F8677D}" type="slidenum">
              <a:rPr lang="en-TW" smtClean="0"/>
              <a:t>49</a:t>
            </a:fld>
            <a:endParaRPr lang="en-TW"/>
          </a:p>
        </p:txBody>
      </p:sp>
    </p:spTree>
    <p:extLst>
      <p:ext uri="{BB962C8B-B14F-4D97-AF65-F5344CB8AC3E}">
        <p14:creationId xmlns:p14="http://schemas.microsoft.com/office/powerpoint/2010/main" val="392680359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50</a:t>
            </a:fld>
            <a:endParaRPr lang="en-US" dirty="0"/>
          </a:p>
        </p:txBody>
      </p:sp>
    </p:spTree>
    <p:extLst>
      <p:ext uri="{BB962C8B-B14F-4D97-AF65-F5344CB8AC3E}">
        <p14:creationId xmlns:p14="http://schemas.microsoft.com/office/powerpoint/2010/main" val="1624041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51</a:t>
            </a:fld>
            <a:endParaRPr lang="en-US" dirty="0"/>
          </a:p>
        </p:txBody>
      </p:sp>
    </p:spTree>
    <p:extLst>
      <p:ext uri="{BB962C8B-B14F-4D97-AF65-F5344CB8AC3E}">
        <p14:creationId xmlns:p14="http://schemas.microsoft.com/office/powerpoint/2010/main" val="2684235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52</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53</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54</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454804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429751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943707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3447918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1302070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2214555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985803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279487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75</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76</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77</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78</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79</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80</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81</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82</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Tree>
    <p:extLst>
      <p:ext uri="{BB962C8B-B14F-4D97-AF65-F5344CB8AC3E}">
        <p14:creationId xmlns:p14="http://schemas.microsoft.com/office/powerpoint/2010/main" val="1483753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5788</TotalTime>
  <Words>5779</Words>
  <Application>Microsoft Macintosh PowerPoint</Application>
  <PresentationFormat>On-screen Show (16:9)</PresentationFormat>
  <Paragraphs>875</Paragraphs>
  <Slides>127</Slides>
  <Notes>67</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127</vt:i4>
      </vt:variant>
    </vt:vector>
  </HeadingPairs>
  <TitlesOfParts>
    <vt:vector size="144"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Extensive studies could miss the significance of the message?</vt:lpstr>
      <vt:lpstr>The first Language Design Strategy</vt:lpstr>
      <vt:lpstr>Accountants and the Invention of Writing</vt:lpstr>
      <vt:lpstr>Double Entry Book Keeping is the foundation of Capitalism</vt:lpstr>
      <vt:lpstr>复式记账 ：僧人，数学与魔法</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Connecting Abstract and Concrete Domains</vt:lpstr>
      <vt:lpstr>The Basic Working Principle of Composition</vt:lpstr>
      <vt:lpstr>Arrow Chasing Computation</vt:lpstr>
      <vt:lpstr>A short introduction video</vt:lpstr>
      <vt:lpstr>Abstraction</vt:lpstr>
      <vt:lpstr>In the world of Internet of Things Checks and Balances</vt:lpstr>
      <vt:lpstr>A New Kind of Operating Systems with built-in Governance</vt:lpstr>
      <vt:lpstr>Book Keeping/Ledger Technologies</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Cybernetics at a Scale of Internet Economy</vt:lpstr>
      <vt:lpstr>The Service Value Chain of the Networked Economy</vt:lpstr>
      <vt:lpstr>Concrete Activities in Daily Workflow</vt:lpstr>
      <vt:lpstr>Abstract Specification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Abstraction</vt:lpstr>
      <vt:lpstr>Cognitive Awareness in Various Namespaces</vt:lpstr>
      <vt:lpstr>The CAP Theorem in NsM</vt:lpstr>
      <vt:lpstr>Abstraction</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Symmetric Namespace Management enables domain neutral reuse</vt:lpstr>
      <vt:lpstr>How to organize a unifying Trust-worthy Namespace?</vt:lpstr>
      <vt:lpstr>Kleene’s MetaMath at work all the time!</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1377</cp:revision>
  <dcterms:modified xsi:type="dcterms:W3CDTF">2020-10-13T02:26:22Z</dcterms:modified>
</cp:coreProperties>
</file>